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59" r:id="rId4"/>
    <p:sldId id="257" r:id="rId5"/>
    <p:sldId id="260" r:id="rId6"/>
    <p:sldId id="261" r:id="rId7"/>
    <p:sldId id="266"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0D2737D6-3719-4E43-AE66-9C189A79795A}" type="datetimeFigureOut">
              <a:rPr lang="en-US" smtClean="0"/>
              <a:t>1/4/2017</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57A4478E-3E50-4A85-99DB-A2948E5FCBFD}" type="slidenum">
              <a:rPr lang="en-US" smtClean="0"/>
              <a:t>‹#›</a:t>
            </a:fld>
            <a:endParaRPr lang="en-US"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2737D6-3719-4E43-AE66-9C189A79795A}" type="datetimeFigureOut">
              <a:rPr lang="en-US" smtClean="0"/>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A4478E-3E50-4A85-99DB-A2948E5FCBFD}" type="slidenum">
              <a:rPr lang="en-US" smtClean="0"/>
              <a:t>‹#›</a:t>
            </a:fld>
            <a:endParaRPr lang="en-US" dirty="0"/>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2737D6-3719-4E43-AE66-9C189A79795A}" type="datetimeFigureOut">
              <a:rPr lang="en-US" smtClean="0"/>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A4478E-3E50-4A85-99DB-A2948E5FCBFD}" type="slidenum">
              <a:rPr lang="en-US" smtClean="0"/>
              <a:t>‹#›</a:t>
            </a:fld>
            <a:endParaRPr lang="en-US" dirty="0"/>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2737D6-3719-4E43-AE66-9C189A79795A}" type="datetimeFigureOut">
              <a:rPr lang="en-US" smtClean="0"/>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A4478E-3E50-4A85-99DB-A2948E5FCBFD}" type="slidenum">
              <a:rPr lang="en-US" smtClean="0"/>
              <a:t>‹#›</a:t>
            </a:fld>
            <a:endParaRPr lang="en-US" dirty="0"/>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2737D6-3719-4E43-AE66-9C189A79795A}" type="datetimeFigureOut">
              <a:rPr lang="en-US" smtClean="0"/>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A4478E-3E50-4A85-99DB-A2948E5FCBF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D2737D6-3719-4E43-AE66-9C189A79795A}" type="datetimeFigureOut">
              <a:rPr lang="en-US" smtClean="0"/>
              <a:t>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A4478E-3E50-4A85-99DB-A2948E5FCBFD}" type="slidenum">
              <a:rPr lang="en-US" smtClean="0"/>
              <a:t>‹#›</a:t>
            </a:fld>
            <a:endParaRPr lang="en-US" dirty="0"/>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2737D6-3719-4E43-AE66-9C189A79795A}" type="datetimeFigureOut">
              <a:rPr lang="en-US" smtClean="0"/>
              <a:t>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7A4478E-3E50-4A85-99DB-A2948E5FCBFD}" type="slidenum">
              <a:rPr lang="en-US" smtClean="0"/>
              <a:t>‹#›</a:t>
            </a:fld>
            <a:endParaRPr lang="en-US" dirty="0"/>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D2737D6-3719-4E43-AE66-9C189A79795A}" type="datetimeFigureOut">
              <a:rPr lang="en-US" smtClean="0"/>
              <a:t>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7A4478E-3E50-4A85-99DB-A2948E5FCBFD}" type="slidenum">
              <a:rPr lang="en-US" smtClean="0"/>
              <a:t>‹#›</a:t>
            </a:fld>
            <a:endParaRPr lang="en-US" dirty="0"/>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2737D6-3719-4E43-AE66-9C189A79795A}" type="datetimeFigureOut">
              <a:rPr lang="en-US" smtClean="0"/>
              <a:t>1/4/2017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7A4478E-3E50-4A85-99DB-A2948E5FCBFD}"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2737D6-3719-4E43-AE66-9C189A79795A}" type="datetimeFigureOut">
              <a:rPr lang="en-US" smtClean="0"/>
              <a:t>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A4478E-3E50-4A85-99DB-A2948E5FCBFD}"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2737D6-3719-4E43-AE66-9C189A79795A}" type="datetimeFigureOut">
              <a:rPr lang="en-US" smtClean="0"/>
              <a:t>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A4478E-3E50-4A85-99DB-A2948E5FCBFD}"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0D2737D6-3719-4E43-AE66-9C189A79795A}" type="datetimeFigureOut">
              <a:rPr lang="en-US" smtClean="0"/>
              <a:t>1/4/2017</a:t>
            </a:fld>
            <a:endParaRPr lang="en-US" dirty="0"/>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57A4478E-3E50-4A85-99DB-A2948E5FCBFD}"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Iambic Pentameter</a:t>
            </a:r>
            <a:endParaRPr lang="en-US" dirty="0"/>
          </a:p>
        </p:txBody>
      </p:sp>
      <p:sp>
        <p:nvSpPr>
          <p:cNvPr id="3" name="Subtitle 2"/>
          <p:cNvSpPr>
            <a:spLocks noGrp="1"/>
          </p:cNvSpPr>
          <p:nvPr>
            <p:ph type="subTitle" idx="1"/>
          </p:nvPr>
        </p:nvSpPr>
        <p:spPr>
          <a:xfrm>
            <a:off x="1066800" y="3767862"/>
            <a:ext cx="7086600" cy="1752600"/>
          </a:xfrm>
        </p:spPr>
        <p:txBody>
          <a:bodyPr>
            <a:normAutofit/>
          </a:bodyPr>
          <a:lstStyle/>
          <a:p>
            <a:r>
              <a:rPr lang="en-US" sz="2200" dirty="0" smtClean="0"/>
              <a:t> </a:t>
            </a:r>
            <a:r>
              <a:rPr lang="en-US" sz="2200" dirty="0" err="1" smtClean="0"/>
              <a:t>dee</a:t>
            </a:r>
            <a:r>
              <a:rPr lang="en-US" sz="2200" dirty="0" smtClean="0"/>
              <a:t>-DUM </a:t>
            </a:r>
            <a:r>
              <a:rPr lang="en-US" sz="2200" dirty="0" err="1" smtClean="0"/>
              <a:t>dee</a:t>
            </a:r>
            <a:r>
              <a:rPr lang="en-US" sz="2200" dirty="0" smtClean="0"/>
              <a:t>-DUM </a:t>
            </a:r>
            <a:r>
              <a:rPr lang="en-US" sz="2200" dirty="0" err="1" smtClean="0"/>
              <a:t>dee</a:t>
            </a:r>
            <a:r>
              <a:rPr lang="en-US" sz="2200" dirty="0" smtClean="0"/>
              <a:t>-DUM </a:t>
            </a:r>
            <a:r>
              <a:rPr lang="en-US" sz="2200" dirty="0" err="1" smtClean="0"/>
              <a:t>dee</a:t>
            </a:r>
            <a:r>
              <a:rPr lang="en-US" sz="2200" dirty="0" smtClean="0"/>
              <a:t>-DUM </a:t>
            </a:r>
            <a:r>
              <a:rPr lang="en-US" sz="2200" dirty="0" err="1" smtClean="0"/>
              <a:t>dee</a:t>
            </a:r>
            <a:r>
              <a:rPr lang="en-US" sz="2200" dirty="0" smtClean="0"/>
              <a:t>-DUM </a:t>
            </a:r>
          </a:p>
          <a:p>
            <a:endParaRPr lang="en-US" sz="2200" dirty="0"/>
          </a:p>
        </p:txBody>
      </p:sp>
    </p:spTree>
    <p:extLst>
      <p:ext uri="{BB962C8B-B14F-4D97-AF65-F5344CB8AC3E}">
        <p14:creationId xmlns:p14="http://schemas.microsoft.com/office/powerpoint/2010/main" val="1326003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2209800"/>
            <a:ext cx="7745505" cy="3877815"/>
          </a:xfrm>
        </p:spPr>
        <p:txBody>
          <a:bodyPr>
            <a:noAutofit/>
          </a:bodyPr>
          <a:lstStyle/>
          <a:p>
            <a:pPr marL="0" indent="0">
              <a:spcBef>
                <a:spcPts val="0"/>
              </a:spcBef>
              <a:buNone/>
            </a:pPr>
            <a:r>
              <a:rPr lang="en-US" sz="2100" dirty="0"/>
              <a:t>Shall I compare thee to a summer's day?</a:t>
            </a:r>
          </a:p>
          <a:p>
            <a:pPr marL="0" indent="0">
              <a:spcBef>
                <a:spcPts val="0"/>
              </a:spcBef>
              <a:buNone/>
            </a:pPr>
            <a:r>
              <a:rPr lang="en-US" sz="2100" dirty="0"/>
              <a:t>Thou art more lovely and more temperate:</a:t>
            </a:r>
          </a:p>
          <a:p>
            <a:pPr marL="0" indent="0">
              <a:spcBef>
                <a:spcPts val="0"/>
              </a:spcBef>
              <a:buNone/>
            </a:pPr>
            <a:r>
              <a:rPr lang="en-US" sz="2100" dirty="0"/>
              <a:t>Rough winds do shake the darling buds of May,</a:t>
            </a:r>
          </a:p>
          <a:p>
            <a:pPr marL="0" indent="0">
              <a:spcBef>
                <a:spcPts val="0"/>
              </a:spcBef>
              <a:buNone/>
            </a:pPr>
            <a:r>
              <a:rPr lang="en-US" sz="2100" dirty="0"/>
              <a:t>And summer's lease hath all too short a date:</a:t>
            </a:r>
          </a:p>
          <a:p>
            <a:pPr marL="0" indent="0">
              <a:spcBef>
                <a:spcPts val="0"/>
              </a:spcBef>
              <a:buNone/>
            </a:pPr>
            <a:r>
              <a:rPr lang="en-US" sz="2100" dirty="0"/>
              <a:t>Sometime too hot the eye of heaven shines,</a:t>
            </a:r>
          </a:p>
          <a:p>
            <a:pPr marL="0" indent="0">
              <a:spcBef>
                <a:spcPts val="0"/>
              </a:spcBef>
              <a:buNone/>
            </a:pPr>
            <a:r>
              <a:rPr lang="en-US" sz="2100" dirty="0"/>
              <a:t>And often is his gold complexion dimmed,</a:t>
            </a:r>
          </a:p>
          <a:p>
            <a:pPr marL="0" indent="0">
              <a:spcBef>
                <a:spcPts val="0"/>
              </a:spcBef>
              <a:buNone/>
            </a:pPr>
            <a:r>
              <a:rPr lang="en-US" sz="2100" dirty="0"/>
              <a:t>And every fair from fair sometime declines,</a:t>
            </a:r>
          </a:p>
          <a:p>
            <a:pPr marL="0" indent="0">
              <a:spcBef>
                <a:spcPts val="0"/>
              </a:spcBef>
              <a:buNone/>
            </a:pPr>
            <a:r>
              <a:rPr lang="en-US" sz="2100" dirty="0"/>
              <a:t>By chance, or nature's changing course untrimmed:</a:t>
            </a:r>
          </a:p>
          <a:p>
            <a:pPr marL="0" indent="0">
              <a:spcBef>
                <a:spcPts val="0"/>
              </a:spcBef>
              <a:buNone/>
            </a:pPr>
            <a:r>
              <a:rPr lang="en-US" sz="2100" dirty="0"/>
              <a:t>But thy eternal summer shall not fade,</a:t>
            </a:r>
          </a:p>
          <a:p>
            <a:pPr marL="0" indent="0">
              <a:spcBef>
                <a:spcPts val="0"/>
              </a:spcBef>
              <a:buNone/>
            </a:pPr>
            <a:r>
              <a:rPr lang="en-US" sz="2100" dirty="0"/>
              <a:t>Nor lose possession of that fair thou </a:t>
            </a:r>
            <a:r>
              <a:rPr lang="en-US" sz="2100" dirty="0" err="1"/>
              <a:t>ow'st</a:t>
            </a:r>
            <a:r>
              <a:rPr lang="en-US" sz="2100" dirty="0"/>
              <a:t>,</a:t>
            </a:r>
          </a:p>
          <a:p>
            <a:pPr marL="0" indent="0">
              <a:spcBef>
                <a:spcPts val="0"/>
              </a:spcBef>
              <a:buNone/>
            </a:pPr>
            <a:r>
              <a:rPr lang="en-US" sz="2100" dirty="0"/>
              <a:t>Nor shall death brag thou </a:t>
            </a:r>
            <a:r>
              <a:rPr lang="en-US" sz="2100" dirty="0" err="1"/>
              <a:t>wander'st</a:t>
            </a:r>
            <a:r>
              <a:rPr lang="en-US" sz="2100" dirty="0"/>
              <a:t> in his shade,</a:t>
            </a:r>
          </a:p>
          <a:p>
            <a:pPr marL="0" indent="0">
              <a:spcBef>
                <a:spcPts val="0"/>
              </a:spcBef>
              <a:buNone/>
            </a:pPr>
            <a:r>
              <a:rPr lang="en-US" sz="2100" dirty="0"/>
              <a:t>When in eternal lines to time thou </a:t>
            </a:r>
            <a:r>
              <a:rPr lang="en-US" sz="2100" dirty="0" err="1"/>
              <a:t>grow'st</a:t>
            </a:r>
            <a:r>
              <a:rPr lang="en-US" sz="2100" dirty="0"/>
              <a:t>,</a:t>
            </a:r>
          </a:p>
          <a:p>
            <a:pPr marL="0" indent="0">
              <a:spcBef>
                <a:spcPts val="0"/>
              </a:spcBef>
              <a:buNone/>
            </a:pPr>
            <a:r>
              <a:rPr lang="en-US" sz="2100" dirty="0"/>
              <a:t>So long as men can breathe, or eyes can see,</a:t>
            </a:r>
          </a:p>
          <a:p>
            <a:pPr marL="0" indent="0">
              <a:spcBef>
                <a:spcPts val="0"/>
              </a:spcBef>
              <a:buNone/>
            </a:pPr>
            <a:r>
              <a:rPr lang="en-US" sz="2100" dirty="0"/>
              <a:t>So long lives this, and this gives life to thee.  </a:t>
            </a:r>
          </a:p>
        </p:txBody>
      </p:sp>
      <p:sp>
        <p:nvSpPr>
          <p:cNvPr id="3" name="Title 2"/>
          <p:cNvSpPr>
            <a:spLocks noGrp="1"/>
          </p:cNvSpPr>
          <p:nvPr>
            <p:ph type="title"/>
          </p:nvPr>
        </p:nvSpPr>
        <p:spPr/>
        <p:txBody>
          <a:bodyPr/>
          <a:lstStyle/>
          <a:p>
            <a:r>
              <a:rPr lang="en-US" sz="3200" dirty="0" smtClean="0"/>
              <a:t>Sonnet number 18</a:t>
            </a:r>
            <a:br>
              <a:rPr lang="en-US" sz="3200" dirty="0" smtClean="0"/>
            </a:br>
            <a:r>
              <a:rPr lang="en-US" sz="3200" dirty="0" smtClean="0"/>
              <a:t>by William Shakespeare</a:t>
            </a:r>
            <a:endParaRPr lang="en-US" sz="3200" dirty="0"/>
          </a:p>
        </p:txBody>
      </p:sp>
    </p:spTree>
    <p:extLst>
      <p:ext uri="{BB962C8B-B14F-4D97-AF65-F5344CB8AC3E}">
        <p14:creationId xmlns:p14="http://schemas.microsoft.com/office/powerpoint/2010/main" val="36395569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Look at today’s poem and use alphabet letters to mark the rhyme pattern.</a:t>
            </a:r>
            <a:endParaRPr lang="en-US" dirty="0"/>
          </a:p>
        </p:txBody>
      </p:sp>
      <p:sp>
        <p:nvSpPr>
          <p:cNvPr id="3" name="Title 2"/>
          <p:cNvSpPr>
            <a:spLocks noGrp="1"/>
          </p:cNvSpPr>
          <p:nvPr>
            <p:ph type="title"/>
          </p:nvPr>
        </p:nvSpPr>
        <p:spPr/>
        <p:txBody>
          <a:bodyPr/>
          <a:lstStyle/>
          <a:p>
            <a:r>
              <a:rPr lang="en-US" sz="3000" dirty="0" smtClean="0">
                <a:solidFill>
                  <a:srgbClr val="D1282E"/>
                </a:solidFill>
              </a:rPr>
              <a:t>“</a:t>
            </a:r>
            <a:r>
              <a:rPr lang="en-US" sz="3000" dirty="0">
                <a:solidFill>
                  <a:srgbClr val="D1282E"/>
                </a:solidFill>
              </a:rPr>
              <a:t>After the Blizzard, Outside My Window”</a:t>
            </a:r>
            <a:br>
              <a:rPr lang="en-US" sz="3000" dirty="0">
                <a:solidFill>
                  <a:srgbClr val="D1282E"/>
                </a:solidFill>
              </a:rPr>
            </a:br>
            <a:r>
              <a:rPr lang="en-US" sz="3000" dirty="0">
                <a:solidFill>
                  <a:srgbClr val="D1282E"/>
                </a:solidFill>
              </a:rPr>
              <a:t>by </a:t>
            </a:r>
            <a:r>
              <a:rPr lang="en-US" sz="3000" dirty="0" err="1">
                <a:solidFill>
                  <a:srgbClr val="D1282E"/>
                </a:solidFill>
              </a:rPr>
              <a:t>Lesl</a:t>
            </a:r>
            <a:r>
              <a:rPr lang="en-US" sz="3200" dirty="0" err="1">
                <a:solidFill>
                  <a:srgbClr val="D1282E"/>
                </a:solidFill>
              </a:rPr>
              <a:t>é</a:t>
            </a:r>
            <a:r>
              <a:rPr lang="en-US" sz="3000" dirty="0" err="1">
                <a:solidFill>
                  <a:srgbClr val="D1282E"/>
                </a:solidFill>
              </a:rPr>
              <a:t>a</a:t>
            </a:r>
            <a:r>
              <a:rPr lang="en-US" sz="3000" dirty="0">
                <a:solidFill>
                  <a:srgbClr val="D1282E"/>
                </a:solidFill>
              </a:rPr>
              <a:t> Newman</a:t>
            </a:r>
            <a:endParaRPr lang="en-US" dirty="0"/>
          </a:p>
        </p:txBody>
      </p:sp>
    </p:spTree>
    <p:extLst>
      <p:ext uri="{BB962C8B-B14F-4D97-AF65-F5344CB8AC3E}">
        <p14:creationId xmlns:p14="http://schemas.microsoft.com/office/powerpoint/2010/main" val="3200474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dirty="0" smtClean="0"/>
              <a:t>In poetry, a foot is a pair of syllables.  Sometimes the stressed syllable (the one you say with more force) is the first syllable, sometimes it’s the second.  There are even times when both syllables are stressed or unstressed.</a:t>
            </a:r>
          </a:p>
          <a:p>
            <a:pPr marL="0" indent="0">
              <a:buNone/>
            </a:pPr>
            <a:endParaRPr lang="en-US" dirty="0" smtClean="0"/>
          </a:p>
          <a:p>
            <a:pPr marL="0" indent="0" algn="ctr">
              <a:buNone/>
            </a:pPr>
            <a:r>
              <a:rPr lang="en-US" u="sng" dirty="0" smtClean="0"/>
              <a:t>Which syllable is stressed </a:t>
            </a:r>
          </a:p>
          <a:p>
            <a:pPr marL="0" indent="0" algn="ctr">
              <a:buNone/>
            </a:pPr>
            <a:r>
              <a:rPr lang="en-US" u="sng" dirty="0" smtClean="0"/>
              <a:t>in the following words?</a:t>
            </a:r>
          </a:p>
          <a:p>
            <a:pPr algn="ctr"/>
            <a:r>
              <a:rPr lang="en-US" dirty="0" smtClean="0"/>
              <a:t>pumpkin</a:t>
            </a:r>
          </a:p>
          <a:p>
            <a:pPr algn="ctr"/>
            <a:r>
              <a:rPr lang="en-US" dirty="0" smtClean="0"/>
              <a:t>reverse</a:t>
            </a:r>
          </a:p>
        </p:txBody>
      </p:sp>
      <p:sp>
        <p:nvSpPr>
          <p:cNvPr id="2" name="Title 1"/>
          <p:cNvSpPr>
            <a:spLocks noGrp="1"/>
          </p:cNvSpPr>
          <p:nvPr>
            <p:ph type="title"/>
          </p:nvPr>
        </p:nvSpPr>
        <p:spPr/>
        <p:txBody>
          <a:bodyPr/>
          <a:lstStyle/>
          <a:p>
            <a:r>
              <a:rPr lang="en-US" dirty="0" smtClean="0"/>
              <a:t>What is a foot?</a:t>
            </a:r>
            <a:endParaRPr lang="en-US" dirty="0"/>
          </a:p>
        </p:txBody>
      </p:sp>
    </p:spTree>
    <p:extLst>
      <p:ext uri="{BB962C8B-B14F-4D97-AF65-F5344CB8AC3E}">
        <p14:creationId xmlns:p14="http://schemas.microsoft.com/office/powerpoint/2010/main" val="3939909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An trochee is a pair of syllables, where the first is stressed, and the second is unstressed.</a:t>
            </a:r>
          </a:p>
          <a:p>
            <a:pPr marL="0" indent="0">
              <a:buNone/>
            </a:pPr>
            <a:endParaRPr lang="en-US" dirty="0" smtClean="0"/>
          </a:p>
          <a:p>
            <a:r>
              <a:rPr lang="en-US" dirty="0" smtClean="0"/>
              <a:t>story</a:t>
            </a:r>
          </a:p>
          <a:p>
            <a:r>
              <a:rPr lang="en-US" dirty="0" smtClean="0"/>
              <a:t>meadow</a:t>
            </a:r>
          </a:p>
          <a:p>
            <a:r>
              <a:rPr lang="en-US" dirty="0" smtClean="0"/>
              <a:t>double</a:t>
            </a:r>
          </a:p>
          <a:p>
            <a:r>
              <a:rPr lang="en-US" dirty="0" smtClean="0"/>
              <a:t>keep her</a:t>
            </a:r>
          </a:p>
          <a:p>
            <a:r>
              <a:rPr lang="en-US" dirty="0" smtClean="0"/>
              <a:t>out of</a:t>
            </a:r>
            <a:endParaRPr lang="en-US" dirty="0"/>
          </a:p>
        </p:txBody>
      </p:sp>
      <p:sp>
        <p:nvSpPr>
          <p:cNvPr id="2" name="Title 1"/>
          <p:cNvSpPr>
            <a:spLocks noGrp="1"/>
          </p:cNvSpPr>
          <p:nvPr>
            <p:ph type="title"/>
          </p:nvPr>
        </p:nvSpPr>
        <p:spPr/>
        <p:txBody>
          <a:bodyPr/>
          <a:lstStyle/>
          <a:p>
            <a:r>
              <a:rPr lang="en-US" dirty="0" smtClean="0"/>
              <a:t>What is a trochee?</a:t>
            </a:r>
            <a:endParaRPr lang="en-US" dirty="0"/>
          </a:p>
        </p:txBody>
      </p:sp>
    </p:spTree>
    <p:extLst>
      <p:ext uri="{BB962C8B-B14F-4D97-AF65-F5344CB8AC3E}">
        <p14:creationId xmlns:p14="http://schemas.microsoft.com/office/powerpoint/2010/main" val="39066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An iamb is a pair of syllables, where the first is unstressed, and the second is stressed.</a:t>
            </a:r>
          </a:p>
          <a:p>
            <a:pPr marL="0" indent="0">
              <a:buNone/>
            </a:pPr>
            <a:endParaRPr lang="en-US" dirty="0"/>
          </a:p>
          <a:p>
            <a:r>
              <a:rPr lang="en-US" dirty="0" smtClean="0"/>
              <a:t>awake</a:t>
            </a:r>
          </a:p>
          <a:p>
            <a:r>
              <a:rPr lang="en-US" dirty="0" smtClean="0"/>
              <a:t>unseen </a:t>
            </a:r>
          </a:p>
          <a:p>
            <a:r>
              <a:rPr lang="en-US" dirty="0" smtClean="0"/>
              <a:t>beneath</a:t>
            </a:r>
          </a:p>
          <a:p>
            <a:r>
              <a:rPr lang="en-US" dirty="0" smtClean="0"/>
              <a:t>I hope</a:t>
            </a:r>
          </a:p>
          <a:p>
            <a:r>
              <a:rPr lang="en-US" dirty="0" smtClean="0"/>
              <a:t>The cat</a:t>
            </a:r>
          </a:p>
          <a:p>
            <a:endParaRPr lang="en-US" dirty="0"/>
          </a:p>
        </p:txBody>
      </p:sp>
      <p:sp>
        <p:nvSpPr>
          <p:cNvPr id="2" name="Title 1"/>
          <p:cNvSpPr>
            <a:spLocks noGrp="1"/>
          </p:cNvSpPr>
          <p:nvPr>
            <p:ph type="title"/>
          </p:nvPr>
        </p:nvSpPr>
        <p:spPr/>
        <p:txBody>
          <a:bodyPr/>
          <a:lstStyle/>
          <a:p>
            <a:r>
              <a:rPr lang="en-US" dirty="0" smtClean="0"/>
              <a:t>What is an iamb?</a:t>
            </a:r>
            <a:endParaRPr lang="en-US" dirty="0"/>
          </a:p>
        </p:txBody>
      </p:sp>
    </p:spTree>
    <p:extLst>
      <p:ext uri="{BB962C8B-B14F-4D97-AF65-F5344CB8AC3E}">
        <p14:creationId xmlns:p14="http://schemas.microsoft.com/office/powerpoint/2010/main" val="50560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Iambic pentameter is a line of poetry that is five iambs in a row.</a:t>
            </a:r>
          </a:p>
          <a:p>
            <a:pPr marL="0" indent="0">
              <a:buNone/>
            </a:pPr>
            <a:endParaRPr lang="en-US" dirty="0"/>
          </a:p>
          <a:p>
            <a:r>
              <a:rPr lang="en-US" dirty="0" smtClean="0"/>
              <a:t>If music be the food of love, play on.</a:t>
            </a:r>
          </a:p>
          <a:p>
            <a:r>
              <a:rPr lang="en-US" dirty="0" smtClean="0"/>
              <a:t>But soft, what light through yonder window breaks.</a:t>
            </a:r>
          </a:p>
          <a:p>
            <a:r>
              <a:rPr lang="en-US" dirty="0" smtClean="0"/>
              <a:t>Shall I compare thee to a summer’s day?</a:t>
            </a:r>
            <a:endParaRPr lang="en-US" dirty="0"/>
          </a:p>
        </p:txBody>
      </p:sp>
      <p:sp>
        <p:nvSpPr>
          <p:cNvPr id="2" name="Title 1"/>
          <p:cNvSpPr>
            <a:spLocks noGrp="1"/>
          </p:cNvSpPr>
          <p:nvPr>
            <p:ph type="title"/>
          </p:nvPr>
        </p:nvSpPr>
        <p:spPr/>
        <p:txBody>
          <a:bodyPr/>
          <a:lstStyle/>
          <a:p>
            <a:r>
              <a:rPr lang="en-US" dirty="0" smtClean="0"/>
              <a:t>What is iambic pentameter?</a:t>
            </a:r>
            <a:endParaRPr lang="en-US" dirty="0"/>
          </a:p>
        </p:txBody>
      </p:sp>
    </p:spTree>
    <p:extLst>
      <p:ext uri="{BB962C8B-B14F-4D97-AF65-F5344CB8AC3E}">
        <p14:creationId xmlns:p14="http://schemas.microsoft.com/office/powerpoint/2010/main" val="3327096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still white street a-glitter in the sun</a:t>
            </a:r>
          </a:p>
          <a:p>
            <a:pPr marL="0" indent="0">
              <a:buNone/>
            </a:pPr>
            <a:r>
              <a:rPr lang="en-US" dirty="0" smtClean="0"/>
              <a:t>     (the STILL white STREET a GLIT-</a:t>
            </a:r>
            <a:r>
              <a:rPr lang="en-US" dirty="0" err="1" smtClean="0"/>
              <a:t>ter</a:t>
            </a:r>
            <a:r>
              <a:rPr lang="en-US" dirty="0" smtClean="0"/>
              <a:t> IN the SUN</a:t>
            </a:r>
            <a:endParaRPr lang="en-US" dirty="0"/>
          </a:p>
          <a:p>
            <a:r>
              <a:rPr lang="en-US" dirty="0" smtClean="0"/>
              <a:t>is traversed by a small tuxedo cat</a:t>
            </a:r>
          </a:p>
          <a:p>
            <a:pPr marL="0" indent="0">
              <a:buNone/>
            </a:pPr>
            <a:r>
              <a:rPr lang="en-US" dirty="0" smtClean="0"/>
              <a:t>      (is TRA-versed BY a SMALL tux-E-do CAT)</a:t>
            </a:r>
            <a:endParaRPr lang="en-US" dirty="0"/>
          </a:p>
        </p:txBody>
      </p:sp>
      <p:sp>
        <p:nvSpPr>
          <p:cNvPr id="3" name="Title 2"/>
          <p:cNvSpPr>
            <a:spLocks noGrp="1"/>
          </p:cNvSpPr>
          <p:nvPr>
            <p:ph type="title"/>
          </p:nvPr>
        </p:nvSpPr>
        <p:spPr>
          <a:xfrm>
            <a:off x="304800" y="570156"/>
            <a:ext cx="8534400" cy="1054250"/>
          </a:xfrm>
        </p:spPr>
        <p:txBody>
          <a:bodyPr/>
          <a:lstStyle/>
          <a:p>
            <a:r>
              <a:rPr lang="en-US" sz="3000" dirty="0" smtClean="0"/>
              <a:t>From “After the Blizzard, Outside My Window”</a:t>
            </a:r>
            <a:br>
              <a:rPr lang="en-US" sz="3000" dirty="0" smtClean="0"/>
            </a:br>
            <a:r>
              <a:rPr lang="en-US" sz="3000" dirty="0" smtClean="0"/>
              <a:t>by </a:t>
            </a:r>
            <a:r>
              <a:rPr lang="en-US" sz="3000" dirty="0" err="1" smtClean="0"/>
              <a:t>Lesl</a:t>
            </a:r>
            <a:r>
              <a:rPr lang="en-US" sz="3200" dirty="0" err="1"/>
              <a:t>é</a:t>
            </a:r>
            <a:r>
              <a:rPr lang="en-US" sz="3000" dirty="0" err="1" smtClean="0"/>
              <a:t>a</a:t>
            </a:r>
            <a:r>
              <a:rPr lang="en-US" sz="3000" dirty="0" smtClean="0"/>
              <a:t> Newman</a:t>
            </a:r>
            <a:endParaRPr lang="en-US" sz="3000" dirty="0"/>
          </a:p>
        </p:txBody>
      </p:sp>
    </p:spTree>
    <p:extLst>
      <p:ext uri="{BB962C8B-B14F-4D97-AF65-F5344CB8AC3E}">
        <p14:creationId xmlns:p14="http://schemas.microsoft.com/office/powerpoint/2010/main" val="2745289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In the space below today’s poem, write at least one line of iambic pentameter.  The topic can be anything you choose.</a:t>
            </a:r>
            <a:endParaRPr lang="en-US" dirty="0"/>
          </a:p>
        </p:txBody>
      </p:sp>
      <p:sp>
        <p:nvSpPr>
          <p:cNvPr id="3" name="Title 2"/>
          <p:cNvSpPr>
            <a:spLocks noGrp="1"/>
          </p:cNvSpPr>
          <p:nvPr>
            <p:ph type="title"/>
          </p:nvPr>
        </p:nvSpPr>
        <p:spPr/>
        <p:txBody>
          <a:bodyPr/>
          <a:lstStyle/>
          <a:p>
            <a:r>
              <a:rPr lang="en-US" dirty="0" smtClean="0"/>
              <a:t>Now you try it!</a:t>
            </a:r>
            <a:endParaRPr lang="en-US" dirty="0"/>
          </a:p>
        </p:txBody>
      </p:sp>
    </p:spTree>
    <p:extLst>
      <p:ext uri="{BB962C8B-B14F-4D97-AF65-F5344CB8AC3E}">
        <p14:creationId xmlns:p14="http://schemas.microsoft.com/office/powerpoint/2010/main" val="1212715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Sonnets</a:t>
            </a:r>
            <a:endParaRPr lang="en-US" dirty="0"/>
          </a:p>
        </p:txBody>
      </p:sp>
      <p:sp>
        <p:nvSpPr>
          <p:cNvPr id="3" name="Subtitle 2"/>
          <p:cNvSpPr>
            <a:spLocks noGrp="1"/>
          </p:cNvSpPr>
          <p:nvPr>
            <p:ph type="subTitle" idx="1"/>
          </p:nvPr>
        </p:nvSpPr>
        <p:spPr>
          <a:xfrm>
            <a:off x="1066800" y="3767862"/>
            <a:ext cx="7086600" cy="1752600"/>
          </a:xfrm>
        </p:spPr>
        <p:txBody>
          <a:bodyPr>
            <a:normAutofit/>
          </a:bodyPr>
          <a:lstStyle/>
          <a:p>
            <a:r>
              <a:rPr lang="en-US" sz="2200" dirty="0" smtClean="0"/>
              <a:t>Iambic Pentameter Poems</a:t>
            </a:r>
          </a:p>
          <a:p>
            <a:endParaRPr lang="en-US" sz="2200" dirty="0"/>
          </a:p>
        </p:txBody>
      </p:sp>
    </p:spTree>
    <p:extLst>
      <p:ext uri="{BB962C8B-B14F-4D97-AF65-F5344CB8AC3E}">
        <p14:creationId xmlns:p14="http://schemas.microsoft.com/office/powerpoint/2010/main" val="3127422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A sonnet is fourteen lines of iambic pentameter.</a:t>
            </a:r>
          </a:p>
          <a:p>
            <a:pPr marL="0" indent="0">
              <a:buNone/>
            </a:pPr>
            <a:r>
              <a:rPr lang="en-US" dirty="0" smtClean="0"/>
              <a:t>Traditionally, the rhyming pattern is three groups of four, and two groups of two.  </a:t>
            </a:r>
          </a:p>
          <a:p>
            <a:pPr marL="0" indent="0">
              <a:buNone/>
            </a:pPr>
            <a:endParaRPr lang="en-US" dirty="0"/>
          </a:p>
          <a:p>
            <a:pPr marL="0" indent="0">
              <a:buNone/>
            </a:pPr>
            <a:r>
              <a:rPr lang="en-US" dirty="0" smtClean="0"/>
              <a:t>Let’s look at some examples…</a:t>
            </a:r>
          </a:p>
        </p:txBody>
      </p:sp>
      <p:sp>
        <p:nvSpPr>
          <p:cNvPr id="3" name="Title 2"/>
          <p:cNvSpPr>
            <a:spLocks noGrp="1"/>
          </p:cNvSpPr>
          <p:nvPr>
            <p:ph type="title"/>
          </p:nvPr>
        </p:nvSpPr>
        <p:spPr/>
        <p:txBody>
          <a:bodyPr/>
          <a:lstStyle/>
          <a:p>
            <a:r>
              <a:rPr lang="en-US" dirty="0" smtClean="0"/>
              <a:t>What is a sonnet?</a:t>
            </a:r>
            <a:endParaRPr lang="en-US" dirty="0"/>
          </a:p>
        </p:txBody>
      </p:sp>
    </p:spTree>
    <p:extLst>
      <p:ext uri="{BB962C8B-B14F-4D97-AF65-F5344CB8AC3E}">
        <p14:creationId xmlns:p14="http://schemas.microsoft.com/office/powerpoint/2010/main" val="26435258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44</TotalTime>
  <Words>457</Words>
  <Application>Microsoft Office PowerPoint</Application>
  <PresentationFormat>On-screen Show (4:3)</PresentationFormat>
  <Paragraphs>62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Hardcover</vt:lpstr>
      <vt:lpstr>Iambic Pentameter</vt:lpstr>
      <vt:lpstr>What is a foot?</vt:lpstr>
      <vt:lpstr>What is a trochee?</vt:lpstr>
      <vt:lpstr>What is an iamb?</vt:lpstr>
      <vt:lpstr>What is iambic pentameter?</vt:lpstr>
      <vt:lpstr>From “After the Blizzard, Outside My Window” by Lesléa Newman</vt:lpstr>
      <vt:lpstr>Now you try it!</vt:lpstr>
      <vt:lpstr>Sonnets</vt:lpstr>
      <vt:lpstr>What is a sonnet?</vt:lpstr>
      <vt:lpstr>Sonnet number 18 by William Shakespeare</vt:lpstr>
      <vt:lpstr>“After the Blizzard, Outside My Window” by Lesléa Newman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Iambic Pentameter</dc:title>
  <dc:creator>Brad Royuk</dc:creator>
  <cp:lastModifiedBy>Brad Royuk</cp:lastModifiedBy>
  <cp:revision>5</cp:revision>
  <dcterms:created xsi:type="dcterms:W3CDTF">2017-01-04T11:53:49Z</dcterms:created>
  <dcterms:modified xsi:type="dcterms:W3CDTF">2017-01-04T12:38:12Z</dcterms:modified>
</cp:coreProperties>
</file>